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Thanks for staying for the second half of the presentation, if time allows I will open the admin web interface after the presentation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bc7996ea6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bc7996ea6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Anniversary Date: 18th counts reset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e4fe32c2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e4fe32c2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e4fe32c2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e4fe32c2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e4fe32c2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e4fe32c2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Uses district default cover page with district office fax number</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e4fe32c2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e4fe32c2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4fe32c2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e4fe32c2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Cover page example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e4fe32c2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e4fe32c2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e4fe32c2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e4fe32c2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e4fe32c2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e4fe32c2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b5a42f3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eb5a42f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bebde5a2d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bebde5a2d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went from 10 locations down to 8, eliminating lines at our TMT and Alternative learning site. These areas can still send faxes via email the just will not receive them at a dedicated number.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a792a5ed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a792a5e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bc7996ea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bc7996ea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Reasons for transitioning to online faxing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bc7996ea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bc7996ea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bc7996ea6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bc7996ea6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bc7996ea6_2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bc7996ea6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Cost comparison, active times are higher inactive times are lower. POTS line cost are higher than listed</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e4fe32c2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e4fe32c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Nuts and bolts of the transition.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e4fe32c2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e4fe32c2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3">
  <p:cSld name="AUTOLAYOUT_3">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3000"/>
              <a:buNone/>
              <a:defRPr sz="30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54" name="Google Shape;54;p13"/>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5" name="Google Shape;5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4">
  <p:cSld name="AUTOLAYOUT_4">
    <p:spTree>
      <p:nvGrpSpPr>
        <p:cNvPr id="1"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0" y="0"/>
            <a:ext cx="35127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txBox="1">
            <a:spLocks noGrp="1"/>
          </p:cNvSpPr>
          <p:nvPr>
            <p:ph type="title"/>
          </p:nvPr>
        </p:nvSpPr>
        <p:spPr>
          <a:xfrm>
            <a:off x="311700" y="307825"/>
            <a:ext cx="2631900" cy="43167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3000"/>
              <a:buNone/>
              <a:defRPr sz="3000">
                <a:solidFill>
                  <a:srgbClr val="FFFFFF"/>
                </a:solidFill>
              </a:defRPr>
            </a:lvl1pPr>
            <a:lvl2pPr lvl="1" algn="l" rtl="0">
              <a:lnSpc>
                <a:spcPct val="100000"/>
              </a:lnSpc>
              <a:spcBef>
                <a:spcPts val="0"/>
              </a:spcBef>
              <a:spcAft>
                <a:spcPts val="0"/>
              </a:spcAft>
              <a:buClr>
                <a:srgbClr val="FFFFFF"/>
              </a:buClr>
              <a:buSzPts val="3000"/>
              <a:buNone/>
              <a:defRPr sz="3000">
                <a:solidFill>
                  <a:srgbClr val="FFFFFF"/>
                </a:solidFill>
              </a:defRPr>
            </a:lvl2pPr>
            <a:lvl3pPr lvl="2" algn="l" rtl="0">
              <a:lnSpc>
                <a:spcPct val="100000"/>
              </a:lnSpc>
              <a:spcBef>
                <a:spcPts val="0"/>
              </a:spcBef>
              <a:spcAft>
                <a:spcPts val="0"/>
              </a:spcAft>
              <a:buClr>
                <a:srgbClr val="FFFFFF"/>
              </a:buClr>
              <a:buSzPts val="3000"/>
              <a:buNone/>
              <a:defRPr sz="3000">
                <a:solidFill>
                  <a:srgbClr val="FFFFFF"/>
                </a:solidFill>
              </a:defRPr>
            </a:lvl3pPr>
            <a:lvl4pPr lvl="3" algn="l" rtl="0">
              <a:lnSpc>
                <a:spcPct val="100000"/>
              </a:lnSpc>
              <a:spcBef>
                <a:spcPts val="0"/>
              </a:spcBef>
              <a:spcAft>
                <a:spcPts val="0"/>
              </a:spcAft>
              <a:buClr>
                <a:srgbClr val="FFFFFF"/>
              </a:buClr>
              <a:buSzPts val="3000"/>
              <a:buNone/>
              <a:defRPr sz="3000">
                <a:solidFill>
                  <a:srgbClr val="FFFFFF"/>
                </a:solidFill>
              </a:defRPr>
            </a:lvl4pPr>
            <a:lvl5pPr lvl="4" algn="l" rtl="0">
              <a:lnSpc>
                <a:spcPct val="100000"/>
              </a:lnSpc>
              <a:spcBef>
                <a:spcPts val="0"/>
              </a:spcBef>
              <a:spcAft>
                <a:spcPts val="0"/>
              </a:spcAft>
              <a:buClr>
                <a:srgbClr val="FFFFFF"/>
              </a:buClr>
              <a:buSzPts val="3000"/>
              <a:buNone/>
              <a:defRPr sz="3000">
                <a:solidFill>
                  <a:srgbClr val="FFFFFF"/>
                </a:solidFill>
              </a:defRPr>
            </a:lvl5pPr>
            <a:lvl6pPr lvl="5" algn="l" rtl="0">
              <a:lnSpc>
                <a:spcPct val="100000"/>
              </a:lnSpc>
              <a:spcBef>
                <a:spcPts val="0"/>
              </a:spcBef>
              <a:spcAft>
                <a:spcPts val="0"/>
              </a:spcAft>
              <a:buClr>
                <a:srgbClr val="FFFFFF"/>
              </a:buClr>
              <a:buSzPts val="3000"/>
              <a:buNone/>
              <a:defRPr sz="3000">
                <a:solidFill>
                  <a:srgbClr val="FFFFFF"/>
                </a:solidFill>
              </a:defRPr>
            </a:lvl6pPr>
            <a:lvl7pPr lvl="6" algn="l" rtl="0">
              <a:lnSpc>
                <a:spcPct val="100000"/>
              </a:lnSpc>
              <a:spcBef>
                <a:spcPts val="0"/>
              </a:spcBef>
              <a:spcAft>
                <a:spcPts val="0"/>
              </a:spcAft>
              <a:buClr>
                <a:srgbClr val="FFFFFF"/>
              </a:buClr>
              <a:buSzPts val="3000"/>
              <a:buNone/>
              <a:defRPr sz="3000">
                <a:solidFill>
                  <a:srgbClr val="FFFFFF"/>
                </a:solidFill>
              </a:defRPr>
            </a:lvl7pPr>
            <a:lvl8pPr lvl="7" algn="l" rtl="0">
              <a:lnSpc>
                <a:spcPct val="100000"/>
              </a:lnSpc>
              <a:spcBef>
                <a:spcPts val="0"/>
              </a:spcBef>
              <a:spcAft>
                <a:spcPts val="0"/>
              </a:spcAft>
              <a:buClr>
                <a:srgbClr val="FFFFFF"/>
              </a:buClr>
              <a:buSzPts val="3000"/>
              <a:buNone/>
              <a:defRPr sz="3000">
                <a:solidFill>
                  <a:srgbClr val="FFFFFF"/>
                </a:solidFill>
              </a:defRPr>
            </a:lvl8pPr>
            <a:lvl9pPr lvl="8" algn="l" rtl="0">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60" name="Google Shape;60;p14"/>
          <p:cNvSpPr txBox="1">
            <a:spLocks noGrp="1"/>
          </p:cNvSpPr>
          <p:nvPr>
            <p:ph type="body" idx="1"/>
          </p:nvPr>
        </p:nvSpPr>
        <p:spPr>
          <a:xfrm>
            <a:off x="4011825" y="364950"/>
            <a:ext cx="4850400" cy="4259700"/>
          </a:xfrm>
          <a:prstGeom prst="rect">
            <a:avLst/>
          </a:prstGeom>
          <a:noFill/>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Char char="●"/>
              <a:defRPr sz="1800">
                <a:solidFill>
                  <a:schemeClr val="dk2"/>
                </a:solidFill>
              </a:defRPr>
            </a:lvl1pPr>
            <a:lvl2pPr marL="914400" lvl="1" indent="-317500" algn="l" rtl="0">
              <a:lnSpc>
                <a:spcPct val="115000"/>
              </a:lnSpc>
              <a:spcBef>
                <a:spcPts val="1600"/>
              </a:spcBef>
              <a:spcAft>
                <a:spcPts val="0"/>
              </a:spcAft>
              <a:buClr>
                <a:schemeClr val="dk2"/>
              </a:buClr>
              <a:buSzPts val="1400"/>
              <a:buChar char="○"/>
              <a:defRPr sz="1400">
                <a:solidFill>
                  <a:schemeClr val="dk2"/>
                </a:solidFill>
              </a:defRPr>
            </a:lvl2pPr>
            <a:lvl3pPr marL="1371600" lvl="2" indent="-317500" algn="l" rtl="0">
              <a:lnSpc>
                <a:spcPct val="115000"/>
              </a:lnSpc>
              <a:spcBef>
                <a:spcPts val="1600"/>
              </a:spcBef>
              <a:spcAft>
                <a:spcPts val="0"/>
              </a:spcAft>
              <a:buClr>
                <a:schemeClr val="dk2"/>
              </a:buClr>
              <a:buSzPts val="1400"/>
              <a:buChar char="■"/>
              <a:defRPr sz="1400">
                <a:solidFill>
                  <a:schemeClr val="dk2"/>
                </a:solidFill>
              </a:defRPr>
            </a:lvl3pPr>
            <a:lvl4pPr marL="1828800" lvl="3" indent="-317500" algn="l" rtl="0">
              <a:lnSpc>
                <a:spcPct val="115000"/>
              </a:lnSpc>
              <a:spcBef>
                <a:spcPts val="1600"/>
              </a:spcBef>
              <a:spcAft>
                <a:spcPts val="0"/>
              </a:spcAft>
              <a:buClr>
                <a:schemeClr val="dk2"/>
              </a:buClr>
              <a:buSzPts val="1400"/>
              <a:buChar char="●"/>
              <a:defRPr sz="1400">
                <a:solidFill>
                  <a:schemeClr val="dk2"/>
                </a:solidFill>
              </a:defRPr>
            </a:lvl4pPr>
            <a:lvl5pPr marL="2286000" lvl="4" indent="-317500" algn="l" rtl="0">
              <a:lnSpc>
                <a:spcPct val="115000"/>
              </a:lnSpc>
              <a:spcBef>
                <a:spcPts val="1600"/>
              </a:spcBef>
              <a:spcAft>
                <a:spcPts val="0"/>
              </a:spcAft>
              <a:buClr>
                <a:schemeClr val="dk2"/>
              </a:buClr>
              <a:buSzPts val="1400"/>
              <a:buChar char="○"/>
              <a:defRPr sz="1400">
                <a:solidFill>
                  <a:schemeClr val="dk2"/>
                </a:solidFill>
              </a:defRPr>
            </a:lvl5pPr>
            <a:lvl6pPr marL="2743200" lvl="5" indent="-317500" algn="l" rtl="0">
              <a:lnSpc>
                <a:spcPct val="115000"/>
              </a:lnSpc>
              <a:spcBef>
                <a:spcPts val="1600"/>
              </a:spcBef>
              <a:spcAft>
                <a:spcPts val="0"/>
              </a:spcAft>
              <a:buClr>
                <a:schemeClr val="dk2"/>
              </a:buClr>
              <a:buSzPts val="1400"/>
              <a:buChar char="■"/>
              <a:defRPr sz="1400">
                <a:solidFill>
                  <a:schemeClr val="dk2"/>
                </a:solidFill>
              </a:defRPr>
            </a:lvl6pPr>
            <a:lvl7pPr marL="3200400" lvl="6" indent="-317500" algn="l" rtl="0">
              <a:lnSpc>
                <a:spcPct val="115000"/>
              </a:lnSpc>
              <a:spcBef>
                <a:spcPts val="1600"/>
              </a:spcBef>
              <a:spcAft>
                <a:spcPts val="0"/>
              </a:spcAft>
              <a:buClr>
                <a:schemeClr val="dk2"/>
              </a:buClr>
              <a:buSzPts val="1400"/>
              <a:buChar char="●"/>
              <a:defRPr sz="1400">
                <a:solidFill>
                  <a:schemeClr val="dk2"/>
                </a:solidFill>
              </a:defRPr>
            </a:lvl7pPr>
            <a:lvl8pPr marL="3657600" lvl="7" indent="-317500" algn="l" rtl="0">
              <a:lnSpc>
                <a:spcPct val="115000"/>
              </a:lnSpc>
              <a:spcBef>
                <a:spcPts val="1600"/>
              </a:spcBef>
              <a:spcAft>
                <a:spcPts val="0"/>
              </a:spcAft>
              <a:buClr>
                <a:schemeClr val="dk2"/>
              </a:buClr>
              <a:buSzPts val="1400"/>
              <a:buChar char="○"/>
              <a:defRPr sz="1400">
                <a:solidFill>
                  <a:schemeClr val="dk2"/>
                </a:solidFill>
              </a:defRPr>
            </a:lvl8pPr>
            <a:lvl9pPr marL="4114800" lvl="8" indent="-317500" algn="l"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61" name="Google Shape;61;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itupictures/1647469205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itupictures/1647469205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04450" y="288700"/>
            <a:ext cx="8520600" cy="165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District Cloud Faxing Transition</a:t>
            </a:r>
            <a:endParaRPr/>
          </a:p>
        </p:txBody>
      </p:sp>
      <p:sp>
        <p:nvSpPr>
          <p:cNvPr id="67" name="Google Shape;67;p15"/>
          <p:cNvSpPr txBox="1">
            <a:spLocks noGrp="1"/>
          </p:cNvSpPr>
          <p:nvPr>
            <p:ph type="subTitle" idx="1"/>
          </p:nvPr>
        </p:nvSpPr>
        <p:spPr>
          <a:xfrm>
            <a:off x="311700" y="2348375"/>
            <a:ext cx="8520600" cy="99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434343"/>
                </a:solidFill>
              </a:rPr>
              <a:t>School District of Holmen</a:t>
            </a:r>
            <a:endParaRPr sz="4400">
              <a:solidFill>
                <a:srgbClr val="434343"/>
              </a:solidFill>
            </a:endParaRPr>
          </a:p>
        </p:txBody>
      </p:sp>
      <p:sp>
        <p:nvSpPr>
          <p:cNvPr id="68" name="Google Shape;68;p15"/>
          <p:cNvSpPr txBox="1">
            <a:spLocks noGrp="1"/>
          </p:cNvSpPr>
          <p:nvPr>
            <p:ph type="subTitle" idx="1"/>
          </p:nvPr>
        </p:nvSpPr>
        <p:spPr>
          <a:xfrm>
            <a:off x="503200" y="3638000"/>
            <a:ext cx="8123100" cy="927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700"/>
              <a:t>Dave Truchan, Software Support Specialist</a:t>
            </a:r>
            <a:endParaRPr sz="2700"/>
          </a:p>
          <a:p>
            <a:pPr marL="0" lvl="0" indent="0" algn="ctr" rtl="0">
              <a:lnSpc>
                <a:spcPct val="115000"/>
              </a:lnSpc>
              <a:spcBef>
                <a:spcPts val="0"/>
              </a:spcBef>
              <a:spcAft>
                <a:spcPts val="0"/>
              </a:spcAft>
              <a:buNone/>
            </a:pPr>
            <a:endParaRPr sz="2700"/>
          </a:p>
          <a:p>
            <a:pPr marL="0" lvl="0" indent="0" algn="ctr" rtl="0">
              <a:lnSpc>
                <a:spcPct val="115000"/>
              </a:lnSpc>
              <a:spcBef>
                <a:spcPts val="0"/>
              </a:spcBef>
              <a:spcAft>
                <a:spcPts val="0"/>
              </a:spcAft>
              <a:buNone/>
            </a:pPr>
            <a:endParaRPr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eGold web interface</a:t>
            </a:r>
            <a:endParaRPr/>
          </a:p>
        </p:txBody>
      </p:sp>
      <p:sp>
        <p:nvSpPr>
          <p:cNvPr id="125" name="Google Shape;125;p24"/>
          <p:cNvSpPr txBox="1">
            <a:spLocks noGrp="1"/>
          </p:cNvSpPr>
          <p:nvPr>
            <p:ph type="body" idx="1"/>
          </p:nvPr>
        </p:nvSpPr>
        <p:spPr>
          <a:xfrm>
            <a:off x="4877675" y="1577340"/>
            <a:ext cx="3984600" cy="256281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26" name="Google Shape;126;p24"/>
          <p:cNvPicPr preferRelativeResize="0"/>
          <p:nvPr/>
        </p:nvPicPr>
        <p:blipFill>
          <a:blip r:embed="rId3">
            <a:alphaModFix/>
          </a:blip>
          <a:stretch>
            <a:fillRect/>
          </a:stretch>
        </p:blipFill>
        <p:spPr>
          <a:xfrm>
            <a:off x="2065724" y="837271"/>
            <a:ext cx="7078276" cy="4259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1952625" y="604275"/>
            <a:ext cx="7191375" cy="4505325"/>
          </a:xfrm>
          <a:prstGeom prst="rect">
            <a:avLst/>
          </a:prstGeom>
          <a:noFill/>
          <a:ln>
            <a:noFill/>
          </a:ln>
        </p:spPr>
      </p:pic>
      <p:sp>
        <p:nvSpPr>
          <p:cNvPr id="132" name="Google Shape;132;p25"/>
          <p:cNvSpPr txBox="1"/>
          <p:nvPr/>
        </p:nvSpPr>
        <p:spPr>
          <a:xfrm>
            <a:off x="126250" y="106325"/>
            <a:ext cx="2817600" cy="4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u="sng"/>
              <a:t>Default settings</a:t>
            </a:r>
            <a:endParaRPr b="1" i="1" u="sng"/>
          </a:p>
        </p:txBody>
      </p:sp>
      <p:sp>
        <p:nvSpPr>
          <p:cNvPr id="2" name="TextBox 1">
            <a:extLst>
              <a:ext uri="{FF2B5EF4-FFF2-40B4-BE49-F238E27FC236}">
                <a16:creationId xmlns:a16="http://schemas.microsoft.com/office/drawing/2014/main" id="{8EE1D454-9ED3-446D-8D7B-8CE5427DB514}"/>
              </a:ext>
            </a:extLst>
          </p:cNvPr>
          <p:cNvSpPr txBox="1"/>
          <p:nvPr/>
        </p:nvSpPr>
        <p:spPr>
          <a:xfrm>
            <a:off x="158114" y="604275"/>
            <a:ext cx="1586865" cy="738664"/>
          </a:xfrm>
          <a:prstGeom prst="rect">
            <a:avLst/>
          </a:prstGeom>
          <a:noFill/>
        </p:spPr>
        <p:txBody>
          <a:bodyPr wrap="square" rtlCol="0">
            <a:spAutoFit/>
          </a:bodyPr>
          <a:lstStyle/>
          <a:p>
            <a:r>
              <a:rPr lang="en-US" dirty="0"/>
              <a:t>Actions&gt;Manage Fax settings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6"/>
          <p:cNvPicPr preferRelativeResize="0"/>
          <p:nvPr/>
        </p:nvPicPr>
        <p:blipFill>
          <a:blip r:embed="rId3">
            <a:alphaModFix/>
          </a:blip>
          <a:stretch>
            <a:fillRect/>
          </a:stretch>
        </p:blipFill>
        <p:spPr>
          <a:xfrm>
            <a:off x="2028825" y="304800"/>
            <a:ext cx="7115175" cy="4838700"/>
          </a:xfrm>
          <a:prstGeom prst="rect">
            <a:avLst/>
          </a:prstGeom>
          <a:noFill/>
          <a:ln>
            <a:noFill/>
          </a:ln>
        </p:spPr>
      </p:pic>
      <p:sp>
        <p:nvSpPr>
          <p:cNvPr id="138" name="Google Shape;138;p26"/>
          <p:cNvSpPr txBox="1"/>
          <p:nvPr/>
        </p:nvSpPr>
        <p:spPr>
          <a:xfrm>
            <a:off x="166125" y="199350"/>
            <a:ext cx="1840800" cy="28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u="sng" dirty="0"/>
              <a:t>Email settings</a:t>
            </a:r>
          </a:p>
          <a:p>
            <a:pPr marL="0" lvl="0" indent="0" algn="l" rtl="0">
              <a:spcBef>
                <a:spcPts val="0"/>
              </a:spcBef>
              <a:spcAft>
                <a:spcPts val="0"/>
              </a:spcAft>
              <a:buNone/>
            </a:pPr>
            <a:endParaRPr lang="en" b="1" i="1" u="sng" dirty="0"/>
          </a:p>
          <a:p>
            <a:r>
              <a:rPr lang="en-US" dirty="0"/>
              <a:t>Actions&gt;Manage Emails</a:t>
            </a:r>
          </a:p>
          <a:p>
            <a:endParaRPr lang="en-US" dirty="0"/>
          </a:p>
          <a:p>
            <a:pPr marL="0" lvl="0" indent="0" algn="l" rtl="0">
              <a:spcBef>
                <a:spcPts val="0"/>
              </a:spcBef>
              <a:spcAft>
                <a:spcPts val="0"/>
              </a:spcAft>
              <a:buNone/>
            </a:pPr>
            <a:endParaRPr b="1" i="1"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7"/>
          <p:cNvPicPr preferRelativeResize="0"/>
          <p:nvPr/>
        </p:nvPicPr>
        <p:blipFill>
          <a:blip r:embed="rId3">
            <a:alphaModFix/>
          </a:blip>
          <a:stretch>
            <a:fillRect/>
          </a:stretch>
        </p:blipFill>
        <p:spPr>
          <a:xfrm>
            <a:off x="2057400" y="904875"/>
            <a:ext cx="7086600" cy="4238625"/>
          </a:xfrm>
          <a:prstGeom prst="rect">
            <a:avLst/>
          </a:prstGeom>
          <a:noFill/>
          <a:ln>
            <a:noFill/>
          </a:ln>
        </p:spPr>
      </p:pic>
      <p:sp>
        <p:nvSpPr>
          <p:cNvPr id="144" name="Google Shape;144;p27"/>
          <p:cNvSpPr txBox="1"/>
          <p:nvPr/>
        </p:nvSpPr>
        <p:spPr>
          <a:xfrm>
            <a:off x="93025" y="166125"/>
            <a:ext cx="1964400" cy="25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Edit email address</a:t>
            </a:r>
            <a:endParaRPr/>
          </a:p>
          <a:p>
            <a:pPr marL="457200" lvl="0" indent="0" algn="l" rtl="0">
              <a:spcBef>
                <a:spcPts val="0"/>
              </a:spcBef>
              <a:spcAft>
                <a:spcPts val="0"/>
              </a:spcAft>
              <a:buNone/>
            </a:pPr>
            <a:r>
              <a:rPr lang="en"/>
              <a:t>Cover Page</a:t>
            </a:r>
            <a:endParaRPr/>
          </a:p>
          <a:p>
            <a:pPr marL="457200" lvl="0" indent="0" algn="l" rtl="0">
              <a:spcBef>
                <a:spcPts val="0"/>
              </a:spcBef>
              <a:spcAft>
                <a:spcPts val="0"/>
              </a:spcAft>
              <a:buNone/>
            </a:pPr>
            <a:r>
              <a:rPr lang="en"/>
              <a:t>Archive Period</a:t>
            </a:r>
            <a:endParaRPr/>
          </a:p>
          <a:p>
            <a:pPr marL="457200" lvl="0" indent="0" algn="l" rtl="0">
              <a:spcBef>
                <a:spcPts val="0"/>
              </a:spcBef>
              <a:spcAft>
                <a:spcPts val="0"/>
              </a:spcAft>
              <a:buNone/>
            </a:pPr>
            <a:endParaRPr/>
          </a:p>
          <a:p>
            <a:pPr marL="0" lvl="0" indent="0" algn="l" rtl="0">
              <a:spcBef>
                <a:spcPts val="0"/>
              </a:spcBef>
              <a:spcAft>
                <a:spcPts val="0"/>
              </a:spcAft>
              <a:buNone/>
            </a:pPr>
            <a:r>
              <a:rPr lang="en"/>
              <a:t>Students can not fax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2143125" y="876300"/>
            <a:ext cx="7000875" cy="4267200"/>
          </a:xfrm>
          <a:prstGeom prst="rect">
            <a:avLst/>
          </a:prstGeom>
          <a:noFill/>
          <a:ln>
            <a:noFill/>
          </a:ln>
        </p:spPr>
      </p:pic>
      <p:sp>
        <p:nvSpPr>
          <p:cNvPr id="150" name="Google Shape;150;p28"/>
          <p:cNvSpPr txBox="1"/>
          <p:nvPr/>
        </p:nvSpPr>
        <p:spPr>
          <a:xfrm>
            <a:off x="66450" y="56900"/>
            <a:ext cx="2046900" cy="25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Example of building fax recipient that sends faxes with custom cover page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p:nvPr/>
        </p:nvSpPr>
        <p:spPr>
          <a:xfrm>
            <a:off x="66450" y="56900"/>
            <a:ext cx="2046900" cy="25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Create your own Fax cover </a:t>
            </a:r>
            <a:endParaRPr/>
          </a:p>
          <a:p>
            <a:pPr marL="0" lvl="0" indent="0" algn="l" rtl="0">
              <a:spcBef>
                <a:spcPts val="0"/>
              </a:spcBef>
              <a:spcAft>
                <a:spcPts val="0"/>
              </a:spcAft>
              <a:buNone/>
            </a:pPr>
            <a:endParaRPr/>
          </a:p>
          <a:p>
            <a:pPr marL="0" lvl="0" indent="0" algn="l" rtl="0">
              <a:spcBef>
                <a:spcPts val="0"/>
              </a:spcBef>
              <a:spcAft>
                <a:spcPts val="0"/>
              </a:spcAft>
              <a:buNone/>
            </a:pPr>
            <a:r>
              <a:rPr lang="en"/>
              <a:t>Word document, black and white can include text from original email</a:t>
            </a:r>
            <a:endParaRPr/>
          </a:p>
        </p:txBody>
      </p:sp>
      <p:pic>
        <p:nvPicPr>
          <p:cNvPr id="156" name="Google Shape;156;p29"/>
          <p:cNvPicPr preferRelativeResize="0"/>
          <p:nvPr/>
        </p:nvPicPr>
        <p:blipFill>
          <a:blip r:embed="rId3">
            <a:alphaModFix/>
          </a:blip>
          <a:stretch>
            <a:fillRect/>
          </a:stretch>
        </p:blipFill>
        <p:spPr>
          <a:xfrm>
            <a:off x="2265750" y="152400"/>
            <a:ext cx="4323409" cy="4838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p:nvPr/>
        </p:nvSpPr>
        <p:spPr>
          <a:xfrm>
            <a:off x="66450" y="56900"/>
            <a:ext cx="2046900" cy="255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Example of building fax number assigned to  recipient</a:t>
            </a:r>
            <a:endParaRPr/>
          </a:p>
          <a:p>
            <a:pPr marL="0" lvl="0" indent="0" algn="l" rtl="0">
              <a:spcBef>
                <a:spcPts val="0"/>
              </a:spcBef>
              <a:spcAft>
                <a:spcPts val="0"/>
              </a:spcAft>
              <a:buNone/>
            </a:pPr>
            <a:endParaRPr/>
          </a:p>
          <a:p>
            <a:pPr marL="0" lvl="0" indent="0" algn="l" rtl="0">
              <a:spcBef>
                <a:spcPts val="0"/>
              </a:spcBef>
              <a:spcAft>
                <a:spcPts val="0"/>
              </a:spcAft>
              <a:buNone/>
            </a:pPr>
            <a:r>
              <a:rPr lang="en"/>
              <a:t>Fax number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62" name="Google Shape;162;p30"/>
          <p:cNvPicPr preferRelativeResize="0"/>
          <p:nvPr/>
        </p:nvPicPr>
        <p:blipFill>
          <a:blip r:embed="rId3">
            <a:alphaModFix/>
          </a:blip>
          <a:stretch>
            <a:fillRect/>
          </a:stretch>
        </p:blipFill>
        <p:spPr>
          <a:xfrm>
            <a:off x="2418150" y="1491100"/>
            <a:ext cx="6725851" cy="3652392"/>
          </a:xfrm>
          <a:prstGeom prst="rect">
            <a:avLst/>
          </a:prstGeom>
          <a:noFill/>
          <a:ln>
            <a:noFill/>
          </a:ln>
        </p:spPr>
      </p:pic>
      <p:pic>
        <p:nvPicPr>
          <p:cNvPr id="163" name="Google Shape;163;p30"/>
          <p:cNvPicPr preferRelativeResize="0"/>
          <p:nvPr/>
        </p:nvPicPr>
        <p:blipFill>
          <a:blip r:embed="rId4">
            <a:alphaModFix/>
          </a:blip>
          <a:stretch>
            <a:fillRect/>
          </a:stretch>
        </p:blipFill>
        <p:spPr>
          <a:xfrm>
            <a:off x="139225" y="1284550"/>
            <a:ext cx="1276225" cy="20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1"/>
          <p:cNvPicPr preferRelativeResize="0"/>
          <p:nvPr/>
        </p:nvPicPr>
        <p:blipFill>
          <a:blip r:embed="rId3">
            <a:alphaModFix/>
          </a:blip>
          <a:stretch>
            <a:fillRect/>
          </a:stretch>
        </p:blipFill>
        <p:spPr>
          <a:xfrm>
            <a:off x="1409700" y="1838325"/>
            <a:ext cx="7734300" cy="3305175"/>
          </a:xfrm>
          <a:prstGeom prst="rect">
            <a:avLst/>
          </a:prstGeom>
          <a:noFill/>
          <a:ln>
            <a:noFill/>
          </a:ln>
        </p:spPr>
      </p:pic>
      <p:sp>
        <p:nvSpPr>
          <p:cNvPr id="169" name="Google Shape;169;p31"/>
          <p:cNvSpPr txBox="1"/>
          <p:nvPr/>
        </p:nvSpPr>
        <p:spPr>
          <a:xfrm>
            <a:off x="192725" y="378775"/>
            <a:ext cx="6519000" cy="12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Account Reports</a:t>
            </a:r>
            <a:endParaRPr/>
          </a:p>
          <a:p>
            <a:pPr marL="457200" lvl="0" indent="0" algn="l" rtl="0">
              <a:spcBef>
                <a:spcPts val="0"/>
              </a:spcBef>
              <a:spcAft>
                <a:spcPts val="0"/>
              </a:spcAft>
              <a:buNone/>
            </a:pPr>
            <a:r>
              <a:rPr lang="en"/>
              <a:t>Fax Transactions - Full Period</a:t>
            </a:r>
            <a:endParaRPr/>
          </a:p>
          <a:p>
            <a:pPr marL="457200" lvl="0" indent="0" algn="l" rtl="0">
              <a:spcBef>
                <a:spcPts val="0"/>
              </a:spcBef>
              <a:spcAft>
                <a:spcPts val="0"/>
              </a:spcAft>
              <a:buNone/>
            </a:pPr>
            <a:r>
              <a:rPr lang="en"/>
              <a:t>Fax Transactions - By Day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p:nvPr/>
        </p:nvSpPr>
        <p:spPr>
          <a:xfrm>
            <a:off x="192725" y="378775"/>
            <a:ext cx="6465900" cy="4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u="sng"/>
              <a:t>Pros</a:t>
            </a:r>
            <a:endParaRPr b="1" i="1" u="sng"/>
          </a:p>
          <a:p>
            <a:pPr marL="0" lvl="0" indent="0" algn="l" rtl="0">
              <a:spcBef>
                <a:spcPts val="0"/>
              </a:spcBef>
              <a:spcAft>
                <a:spcPts val="0"/>
              </a:spcAft>
              <a:buNone/>
            </a:pPr>
            <a:r>
              <a:rPr lang="en"/>
              <a:t>Senders receive a confirmation/failure email for all faxes</a:t>
            </a:r>
            <a:endParaRPr/>
          </a:p>
          <a:p>
            <a:pPr marL="0" lvl="0" indent="0" algn="l" rtl="0">
              <a:spcBef>
                <a:spcPts val="0"/>
              </a:spcBef>
              <a:spcAft>
                <a:spcPts val="0"/>
              </a:spcAft>
              <a:buNone/>
            </a:pPr>
            <a:r>
              <a:rPr lang="en"/>
              <a:t>No chasing copper lines in the spring and fall</a:t>
            </a:r>
            <a:endParaRPr/>
          </a:p>
          <a:p>
            <a:pPr marL="0" lvl="0" indent="0" algn="l" rtl="0">
              <a:spcBef>
                <a:spcPts val="0"/>
              </a:spcBef>
              <a:spcAft>
                <a:spcPts val="0"/>
              </a:spcAft>
              <a:buNone/>
            </a:pPr>
            <a:r>
              <a:rPr lang="en"/>
              <a:t>Reliable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i="1" u="sng">
                <a:solidFill>
                  <a:schemeClr val="dk1"/>
                </a:solidFill>
              </a:rPr>
              <a:t>Cons</a:t>
            </a:r>
            <a:endParaRPr b="1" i="1" u="sng">
              <a:solidFill>
                <a:schemeClr val="dk1"/>
              </a:solidFill>
            </a:endParaRPr>
          </a:p>
          <a:p>
            <a:pPr marL="0" lvl="0" indent="0" algn="l" rtl="0">
              <a:spcBef>
                <a:spcPts val="0"/>
              </a:spcBef>
              <a:spcAft>
                <a:spcPts val="0"/>
              </a:spcAft>
              <a:buNone/>
            </a:pPr>
            <a:r>
              <a:rPr lang="en"/>
              <a:t>Sending/receiving end fax issues get blamed on eGold system</a:t>
            </a:r>
            <a:endParaRPr/>
          </a:p>
          <a:p>
            <a:pPr marL="0" lvl="0" indent="0" algn="l" rtl="0">
              <a:spcBef>
                <a:spcPts val="0"/>
              </a:spcBef>
              <a:spcAft>
                <a:spcPts val="0"/>
              </a:spcAft>
              <a:buNone/>
            </a:pPr>
            <a:r>
              <a:rPr lang="en"/>
              <a:t>Contacted the sender and asked them to fix the fax machine</a:t>
            </a:r>
            <a:endParaRPr/>
          </a:p>
          <a:p>
            <a:pPr marL="0" lvl="0" indent="0" algn="l" rtl="0">
              <a:spcBef>
                <a:spcPts val="0"/>
              </a:spcBef>
              <a:spcAft>
                <a:spcPts val="0"/>
              </a:spcAft>
              <a:buNone/>
            </a:pPr>
            <a:r>
              <a:rPr lang="en"/>
              <a:t>Recieving can timeout just like with an in house fax machine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Looking back, we did not have a lot of information going into the project. Mid stream we found that you could add fax information into the cover page and the porting process was a little slow at first even though we had ported numbers for a phone project in the past.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rPr>
              <a:t>Final questions?</a:t>
            </a:r>
            <a:br>
              <a:rPr lang="en">
                <a:solidFill>
                  <a:srgbClr val="FFFFFF"/>
                </a:solidFill>
              </a:rPr>
            </a:br>
            <a:r>
              <a:rPr lang="en" sz="3000">
                <a:solidFill>
                  <a:srgbClr val="FFFFFF"/>
                </a:solidFill>
              </a:rPr>
              <a:t>Thank you for attending!</a:t>
            </a:r>
            <a:endParaRPr sz="3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4294967295"/>
          </p:nvPr>
        </p:nvSpPr>
        <p:spPr>
          <a:xfrm>
            <a:off x="564875" y="245875"/>
            <a:ext cx="8386500" cy="19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Analog, (POTS) fax lines at 10 locations</a:t>
            </a:r>
            <a:endParaRPr b="1"/>
          </a:p>
          <a:p>
            <a:pPr marL="0" lvl="0" indent="0" algn="l" rtl="0">
              <a:spcBef>
                <a:spcPts val="1600"/>
              </a:spcBef>
              <a:spcAft>
                <a:spcPts val="0"/>
              </a:spcAft>
              <a:buNone/>
            </a:pPr>
            <a:r>
              <a:rPr lang="en"/>
              <a:t>Elevators and faxes sharing analog line via line sharing devices</a:t>
            </a:r>
            <a:endParaRPr/>
          </a:p>
          <a:p>
            <a:pPr marL="0" lvl="0" indent="0" algn="l" rtl="0">
              <a:spcBef>
                <a:spcPts val="1600"/>
              </a:spcBef>
              <a:spcAft>
                <a:spcPts val="0"/>
              </a:spcAft>
              <a:buNone/>
            </a:pPr>
            <a:r>
              <a:rPr lang="en"/>
              <a:t>Dedicated fax lines</a:t>
            </a:r>
            <a:endParaRPr/>
          </a:p>
          <a:p>
            <a:pPr marL="0" lvl="0" indent="0" algn="l" rtl="0">
              <a:spcBef>
                <a:spcPts val="1600"/>
              </a:spcBef>
              <a:spcAft>
                <a:spcPts val="1600"/>
              </a:spcAft>
              <a:buNone/>
            </a:pPr>
            <a:endParaRPr/>
          </a:p>
        </p:txBody>
      </p:sp>
      <p:pic>
        <p:nvPicPr>
          <p:cNvPr id="74" name="Google Shape;74;p16"/>
          <p:cNvPicPr preferRelativeResize="0"/>
          <p:nvPr/>
        </p:nvPicPr>
        <p:blipFill>
          <a:blip r:embed="rId3">
            <a:alphaModFix/>
          </a:blip>
          <a:stretch>
            <a:fillRect/>
          </a:stretch>
        </p:blipFill>
        <p:spPr>
          <a:xfrm>
            <a:off x="95425" y="2425575"/>
            <a:ext cx="4252951" cy="2572700"/>
          </a:xfrm>
          <a:prstGeom prst="rect">
            <a:avLst/>
          </a:prstGeom>
          <a:noFill/>
          <a:ln>
            <a:noFill/>
          </a:ln>
        </p:spPr>
      </p:pic>
      <p:sp>
        <p:nvSpPr>
          <p:cNvPr id="75" name="Google Shape;75;p16"/>
          <p:cNvSpPr txBox="1"/>
          <p:nvPr/>
        </p:nvSpPr>
        <p:spPr>
          <a:xfrm>
            <a:off x="4518825" y="2385675"/>
            <a:ext cx="4392600" cy="257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2"/>
                </a:solidFill>
              </a:rPr>
              <a:t>Fax machines on location - copiers with internal fax modules</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221160" y="0"/>
            <a:ext cx="6854078"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a:hlinkClick r:id="rId3"/>
          </p:cNvPr>
          <p:cNvPicPr preferRelativeResize="0"/>
          <p:nvPr/>
        </p:nvPicPr>
        <p:blipFill rotWithShape="1">
          <a:blip r:embed="rId4">
            <a:alphaModFix amt="60000"/>
          </a:blip>
          <a:srcRect l="27323" r="27327"/>
          <a:stretch/>
        </p:blipFill>
        <p:spPr>
          <a:xfrm>
            <a:off x="0" y="0"/>
            <a:ext cx="3512599" cy="5143496"/>
          </a:xfrm>
          <a:prstGeom prst="rect">
            <a:avLst/>
          </a:prstGeom>
          <a:noFill/>
          <a:ln>
            <a:noFill/>
          </a:ln>
        </p:spPr>
      </p:pic>
      <p:sp>
        <p:nvSpPr>
          <p:cNvPr id="86" name="Google Shape;86;p18"/>
          <p:cNvSpPr txBox="1">
            <a:spLocks noGrp="1"/>
          </p:cNvSpPr>
          <p:nvPr>
            <p:ph type="title"/>
          </p:nvPr>
        </p:nvSpPr>
        <p:spPr>
          <a:xfrm>
            <a:off x="311700" y="307825"/>
            <a:ext cx="2631900" cy="431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Supporting analog lines on premise</a:t>
            </a:r>
            <a:endParaRPr/>
          </a:p>
        </p:txBody>
      </p:sp>
      <p:sp>
        <p:nvSpPr>
          <p:cNvPr id="87" name="Google Shape;87;p18"/>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t>Outages</a:t>
            </a:r>
            <a:endParaRPr sz="2600" b="1"/>
          </a:p>
          <a:p>
            <a:pPr marL="0" lvl="0" indent="0" algn="l" rtl="0">
              <a:spcBef>
                <a:spcPts val="1600"/>
              </a:spcBef>
              <a:spcAft>
                <a:spcPts val="0"/>
              </a:spcAft>
              <a:buNone/>
            </a:pPr>
            <a:r>
              <a:rPr lang="en" sz="2600"/>
              <a:t>Time spent resolving issues</a:t>
            </a:r>
            <a:endParaRPr sz="2600"/>
          </a:p>
          <a:p>
            <a:pPr marL="0" lvl="0" indent="0" algn="l" rtl="0">
              <a:spcBef>
                <a:spcPts val="1600"/>
              </a:spcBef>
              <a:spcAft>
                <a:spcPts val="0"/>
              </a:spcAft>
              <a:buNone/>
            </a:pPr>
            <a:r>
              <a:rPr lang="en" sz="2600"/>
              <a:t>Work with telecom vendor to resolve outages</a:t>
            </a:r>
            <a:endParaRPr sz="2600"/>
          </a:p>
          <a:p>
            <a:pPr marL="0" lvl="0" indent="0" algn="l" rtl="0">
              <a:spcBef>
                <a:spcPts val="1600"/>
              </a:spcBef>
              <a:spcAft>
                <a:spcPts val="1600"/>
              </a:spcAft>
              <a:buNone/>
            </a:pPr>
            <a:r>
              <a:rPr lang="en" sz="2600"/>
              <a:t>Work is billable if issue is onsite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a:hlinkClick r:id="rId3"/>
          </p:cNvPr>
          <p:cNvPicPr preferRelativeResize="0"/>
          <p:nvPr/>
        </p:nvPicPr>
        <p:blipFill rotWithShape="1">
          <a:blip r:embed="rId4">
            <a:alphaModFix/>
          </a:blip>
          <a:srcRect l="24132" r="24137"/>
          <a:stretch/>
        </p:blipFill>
        <p:spPr>
          <a:xfrm>
            <a:off x="0" y="0"/>
            <a:ext cx="3512599" cy="5143496"/>
          </a:xfrm>
          <a:prstGeom prst="rect">
            <a:avLst/>
          </a:prstGeom>
          <a:noFill/>
          <a:ln>
            <a:noFill/>
          </a:ln>
        </p:spPr>
      </p:pic>
      <p:sp>
        <p:nvSpPr>
          <p:cNvPr id="93" name="Google Shape;93;p19"/>
          <p:cNvSpPr txBox="1">
            <a:spLocks noGrp="1"/>
          </p:cNvSpPr>
          <p:nvPr>
            <p:ph type="title"/>
          </p:nvPr>
        </p:nvSpPr>
        <p:spPr>
          <a:xfrm>
            <a:off x="0" y="0"/>
            <a:ext cx="2631900" cy="18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94" name="Google Shape;94;p19"/>
          <p:cNvSpPr txBox="1">
            <a:spLocks noGrp="1"/>
          </p:cNvSpPr>
          <p:nvPr>
            <p:ph type="body" idx="1"/>
          </p:nvPr>
        </p:nvSpPr>
        <p:spPr>
          <a:xfrm>
            <a:off x="4011825" y="364950"/>
            <a:ext cx="4850400" cy="425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t>Supporting analog lines on premise. </a:t>
            </a:r>
            <a:endParaRPr sz="2600" b="1"/>
          </a:p>
          <a:p>
            <a:pPr marL="0" lvl="0" indent="0" algn="l" rtl="0">
              <a:spcBef>
                <a:spcPts val="1600"/>
              </a:spcBef>
              <a:spcAft>
                <a:spcPts val="0"/>
              </a:spcAft>
              <a:buNone/>
            </a:pPr>
            <a:r>
              <a:rPr lang="en" sz="2600"/>
              <a:t>Construction</a:t>
            </a:r>
            <a:endParaRPr sz="2600"/>
          </a:p>
          <a:p>
            <a:pPr marL="0" lvl="0" indent="0" algn="l" rtl="0">
              <a:spcBef>
                <a:spcPts val="1600"/>
              </a:spcBef>
              <a:spcAft>
                <a:spcPts val="0"/>
              </a:spcAft>
              <a:buNone/>
            </a:pPr>
            <a:r>
              <a:rPr lang="en" sz="2600"/>
              <a:t>Line sharing device failure</a:t>
            </a:r>
            <a:endParaRPr sz="2600"/>
          </a:p>
          <a:p>
            <a:pPr marL="0" lvl="0" indent="0" algn="l" rtl="0">
              <a:spcBef>
                <a:spcPts val="1600"/>
              </a:spcBef>
              <a:spcAft>
                <a:spcPts val="0"/>
              </a:spcAft>
              <a:buNone/>
            </a:pPr>
            <a:r>
              <a:rPr lang="en" sz="2600"/>
              <a:t>Squirrel/rodents</a:t>
            </a:r>
            <a:endParaRPr sz="2600"/>
          </a:p>
          <a:p>
            <a:pPr marL="0" lvl="0" indent="0" algn="l" rtl="0">
              <a:spcBef>
                <a:spcPts val="1600"/>
              </a:spcBef>
              <a:spcAft>
                <a:spcPts val="0"/>
              </a:spcAft>
              <a:buNone/>
            </a:pPr>
            <a:r>
              <a:rPr lang="en" sz="2600"/>
              <a:t>Weather</a:t>
            </a:r>
            <a:endParaRPr sz="2600"/>
          </a:p>
          <a:p>
            <a:pPr marL="0" lvl="0" indent="0" algn="l" rtl="0">
              <a:spcBef>
                <a:spcPts val="1600"/>
              </a:spcBef>
              <a:spcAft>
                <a:spcPts val="0"/>
              </a:spcAft>
              <a:buNone/>
            </a:pPr>
            <a:r>
              <a:rPr lang="en" sz="2600"/>
              <a:t>Hardware failure/fax machine</a:t>
            </a:r>
            <a:endParaRPr sz="2600"/>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District of Holmen eGold Cloud fax plan cost </a:t>
            </a:r>
            <a:endParaRPr/>
          </a:p>
          <a:p>
            <a:pPr marL="0" lvl="0" indent="0" algn="l" rtl="0">
              <a:spcBef>
                <a:spcPts val="0"/>
              </a:spcBef>
              <a:spcAft>
                <a:spcPts val="0"/>
              </a:spcAft>
              <a:buNone/>
            </a:pPr>
            <a:endParaRPr/>
          </a:p>
        </p:txBody>
      </p:sp>
      <p:sp>
        <p:nvSpPr>
          <p:cNvPr id="100" name="Google Shape;100;p20"/>
          <p:cNvSpPr txBox="1"/>
          <p:nvPr/>
        </p:nvSpPr>
        <p:spPr>
          <a:xfrm>
            <a:off x="2003700" y="1062325"/>
            <a:ext cx="5136600" cy="36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Cloud Fax: E cloud Fax subscription</a:t>
            </a:r>
            <a:endParaRPr/>
          </a:p>
          <a:p>
            <a:pPr marL="0" lvl="0" indent="0" algn="l" rtl="0">
              <a:spcBef>
                <a:spcPts val="0"/>
              </a:spcBef>
              <a:spcAft>
                <a:spcPts val="0"/>
              </a:spcAft>
              <a:buNone/>
            </a:pPr>
            <a:r>
              <a:rPr lang="en">
                <a:solidFill>
                  <a:schemeClr val="dk1"/>
                </a:solidFill>
              </a:rPr>
              <a:t>500 pages per month</a:t>
            </a:r>
            <a:r>
              <a:rPr lang="en"/>
              <a:t>						$49.99</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Each additional line 0.50 month</a:t>
            </a:r>
            <a:endParaRPr/>
          </a:p>
          <a:p>
            <a:pPr marL="0" lvl="0" indent="0" algn="l" rtl="0">
              <a:spcBef>
                <a:spcPts val="0"/>
              </a:spcBef>
              <a:spcAft>
                <a:spcPts val="0"/>
              </a:spcAft>
              <a:buNone/>
            </a:pPr>
            <a:endParaRPr/>
          </a:p>
          <a:p>
            <a:pPr marL="0" lvl="0" indent="0" algn="l" rtl="0">
              <a:spcBef>
                <a:spcPts val="0"/>
              </a:spcBef>
              <a:spcAft>
                <a:spcPts val="0"/>
              </a:spcAft>
              <a:buNone/>
            </a:pPr>
            <a:r>
              <a:rPr lang="en"/>
              <a:t>Overage </a:t>
            </a:r>
            <a:r>
              <a:rPr lang="en">
                <a:solidFill>
                  <a:schemeClr val="dk1"/>
                </a:solidFill>
              </a:rPr>
              <a:t>(0.10 per page)</a:t>
            </a:r>
            <a:endParaRPr/>
          </a:p>
          <a:p>
            <a:pPr marL="0" lvl="0" indent="0" algn="l" rtl="0">
              <a:spcBef>
                <a:spcPts val="0"/>
              </a:spcBef>
              <a:spcAft>
                <a:spcPts val="0"/>
              </a:spcAft>
              <a:buNone/>
            </a:pPr>
            <a:endParaRPr/>
          </a:p>
          <a:p>
            <a:pPr marL="0" lvl="0" indent="0" algn="l" rtl="0">
              <a:spcBef>
                <a:spcPts val="0"/>
              </a:spcBef>
              <a:spcAft>
                <a:spcPts val="0"/>
              </a:spcAft>
              <a:buNone/>
            </a:pPr>
            <a:r>
              <a:rPr lang="en"/>
              <a:t>Lines charge		8 lines @ 0.50			$4.00</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One time porting fee	$20.00 per line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2935800" y="445025"/>
            <a:ext cx="32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 comparison</a:t>
            </a:r>
            <a:endParaRPr/>
          </a:p>
        </p:txBody>
      </p:sp>
      <p:sp>
        <p:nvSpPr>
          <p:cNvPr id="106" name="Google Shape;106;p21"/>
          <p:cNvSpPr txBox="1"/>
          <p:nvPr/>
        </p:nvSpPr>
        <p:spPr>
          <a:xfrm>
            <a:off x="345725" y="1248825"/>
            <a:ext cx="3323100" cy="36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POTS Lines</a:t>
            </a:r>
            <a:endParaRPr/>
          </a:p>
          <a:p>
            <a:pPr marL="0" lvl="0" indent="0" algn="l" rtl="0">
              <a:spcBef>
                <a:spcPts val="0"/>
              </a:spcBef>
              <a:spcAft>
                <a:spcPts val="0"/>
              </a:spcAft>
              <a:buNone/>
            </a:pPr>
            <a:endParaRPr/>
          </a:p>
          <a:p>
            <a:pPr marL="0" lvl="0" indent="0" algn="l" rtl="0">
              <a:spcBef>
                <a:spcPts val="0"/>
              </a:spcBef>
              <a:spcAft>
                <a:spcPts val="0"/>
              </a:spcAft>
              <a:buNone/>
            </a:pPr>
            <a:r>
              <a:rPr lang="en"/>
              <a:t>10 fax lines - at $35 month = $350</a:t>
            </a:r>
            <a:endParaRPr/>
          </a:p>
          <a:p>
            <a:pPr marL="0" lvl="0" indent="0" algn="l" rtl="0">
              <a:spcBef>
                <a:spcPts val="0"/>
              </a:spcBef>
              <a:spcAft>
                <a:spcPts val="0"/>
              </a:spcAft>
              <a:buNone/>
            </a:pPr>
            <a:endParaRPr/>
          </a:p>
        </p:txBody>
      </p:sp>
      <p:sp>
        <p:nvSpPr>
          <p:cNvPr id="107" name="Google Shape;107;p21"/>
          <p:cNvSpPr txBox="1"/>
          <p:nvPr/>
        </p:nvSpPr>
        <p:spPr>
          <a:xfrm>
            <a:off x="3817050" y="1266925"/>
            <a:ext cx="5136600" cy="366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eGold fax</a:t>
            </a:r>
            <a:endParaRPr/>
          </a:p>
          <a:p>
            <a:pPr marL="0" lvl="0" indent="0" algn="l" rtl="0">
              <a:spcBef>
                <a:spcPts val="0"/>
              </a:spcBef>
              <a:spcAft>
                <a:spcPts val="0"/>
              </a:spcAft>
              <a:buNone/>
            </a:pPr>
            <a:endParaRPr/>
          </a:p>
          <a:p>
            <a:pPr marL="0" lvl="0" indent="0" algn="l" rtl="0">
              <a:spcBef>
                <a:spcPts val="0"/>
              </a:spcBef>
              <a:spcAft>
                <a:spcPts val="0"/>
              </a:spcAft>
              <a:buNone/>
            </a:pPr>
            <a:r>
              <a:rPr lang="en"/>
              <a:t>Cloud Fax: E cloud Fax subscription</a:t>
            </a:r>
            <a:endParaRPr/>
          </a:p>
          <a:p>
            <a:pPr marL="0" lvl="0" indent="0" algn="l" rtl="0">
              <a:spcBef>
                <a:spcPts val="0"/>
              </a:spcBef>
              <a:spcAft>
                <a:spcPts val="0"/>
              </a:spcAft>
              <a:buNone/>
            </a:pPr>
            <a:r>
              <a:rPr lang="en"/>
              <a:t>Oct. - Nov. </a:t>
            </a:r>
            <a:r>
              <a:rPr lang="en">
                <a:solidFill>
                  <a:schemeClr val="dk1"/>
                </a:solidFill>
              </a:rPr>
              <a:t>500 pages per month</a:t>
            </a:r>
            <a:r>
              <a:rPr lang="en"/>
              <a:t>				$49.99</a:t>
            </a:r>
            <a:endParaRPr/>
          </a:p>
          <a:p>
            <a:pPr marL="0" lvl="0" indent="0" algn="l" rtl="0">
              <a:spcBef>
                <a:spcPts val="0"/>
              </a:spcBef>
              <a:spcAft>
                <a:spcPts val="0"/>
              </a:spcAft>
              <a:buNone/>
            </a:pPr>
            <a:endParaRPr/>
          </a:p>
          <a:p>
            <a:pPr marL="0" lvl="0" indent="0" algn="l" rtl="0">
              <a:spcBef>
                <a:spcPts val="0"/>
              </a:spcBef>
              <a:spcAft>
                <a:spcPts val="0"/>
              </a:spcAft>
              <a:buNone/>
            </a:pPr>
            <a:r>
              <a:rPr lang="en"/>
              <a:t>Plan Overage (Sept. - Oct.)					$66.00</a:t>
            </a:r>
            <a:endParaRPr/>
          </a:p>
          <a:p>
            <a:pPr marL="0" lvl="0" indent="0" algn="l" rtl="0">
              <a:spcBef>
                <a:spcPts val="0"/>
              </a:spcBef>
              <a:spcAft>
                <a:spcPts val="0"/>
              </a:spcAft>
              <a:buNone/>
            </a:pPr>
            <a:endParaRPr/>
          </a:p>
          <a:p>
            <a:pPr marL="0" lvl="0" indent="0" algn="l" rtl="0">
              <a:spcBef>
                <a:spcPts val="0"/>
              </a:spcBef>
              <a:spcAft>
                <a:spcPts val="0"/>
              </a:spcAft>
              <a:buNone/>
            </a:pPr>
            <a:r>
              <a:rPr lang="en"/>
              <a:t>Lines charge		8 lines @ 0.50			$4.00</a:t>
            </a:r>
            <a:endParaRPr/>
          </a:p>
          <a:p>
            <a:pPr marL="0" lvl="0" indent="0" algn="l" rtl="0">
              <a:spcBef>
                <a:spcPts val="0"/>
              </a:spcBef>
              <a:spcAft>
                <a:spcPts val="0"/>
              </a:spcAft>
              <a:buNone/>
            </a:pPr>
            <a:endParaRPr/>
          </a:p>
          <a:p>
            <a:pPr marL="0" lvl="0" indent="0" algn="l" rtl="0">
              <a:spcBef>
                <a:spcPts val="0"/>
              </a:spcBef>
              <a:spcAft>
                <a:spcPts val="0"/>
              </a:spcAft>
              <a:buNone/>
            </a:pPr>
            <a:r>
              <a:rPr lang="en"/>
              <a:t>Total									$119.99</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Aug - Sept 2019 with overages				$229.99</a:t>
            </a:r>
            <a:endParaRPr>
              <a:solidFill>
                <a:schemeClr val="dk1"/>
              </a:solidFill>
            </a:endParaRPr>
          </a:p>
          <a:p>
            <a:pPr marL="0" lvl="0" indent="0" algn="l" rtl="0">
              <a:spcBef>
                <a:spcPts val="0"/>
              </a:spcBef>
              <a:spcAft>
                <a:spcPts val="0"/>
              </a:spcAft>
              <a:buNone/>
            </a:pPr>
            <a:r>
              <a:rPr lang="en">
                <a:solidFill>
                  <a:schemeClr val="dk1"/>
                </a:solidFill>
              </a:rPr>
              <a:t>Sept - Nov 2019 with overages				$119.99</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66450" y="364950"/>
            <a:ext cx="3282900" cy="428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t> Implementation</a:t>
            </a:r>
            <a:endParaRPr b="1" i="1" u="sng"/>
          </a:p>
        </p:txBody>
      </p:sp>
      <p:sp>
        <p:nvSpPr>
          <p:cNvPr id="113" name="Google Shape;113;p22"/>
          <p:cNvSpPr txBox="1">
            <a:spLocks noGrp="1"/>
          </p:cNvSpPr>
          <p:nvPr>
            <p:ph type="body" idx="1"/>
          </p:nvPr>
        </p:nvSpPr>
        <p:spPr>
          <a:xfrm>
            <a:off x="4011825" y="364950"/>
            <a:ext cx="4886400" cy="466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Choosing a vendor</a:t>
            </a:r>
            <a:endParaRPr b="1"/>
          </a:p>
          <a:p>
            <a:pPr marL="457200" lvl="0" indent="0" algn="l" rtl="0">
              <a:spcBef>
                <a:spcPts val="1600"/>
              </a:spcBef>
              <a:spcAft>
                <a:spcPts val="0"/>
              </a:spcAft>
              <a:buNone/>
            </a:pPr>
            <a:r>
              <a:rPr lang="en"/>
              <a:t>eGold fax service</a:t>
            </a:r>
            <a:endParaRPr/>
          </a:p>
          <a:p>
            <a:pPr marL="0" lvl="0" indent="0" algn="l" rtl="0">
              <a:spcBef>
                <a:spcPts val="1600"/>
              </a:spcBef>
              <a:spcAft>
                <a:spcPts val="0"/>
              </a:spcAft>
              <a:buNone/>
            </a:pPr>
            <a:r>
              <a:rPr lang="en" b="1"/>
              <a:t>Porting numbers</a:t>
            </a:r>
            <a:endParaRPr b="1"/>
          </a:p>
          <a:p>
            <a:pPr marL="457200" lvl="0" indent="0" algn="l" rtl="0">
              <a:spcBef>
                <a:spcPts val="1600"/>
              </a:spcBef>
              <a:spcAft>
                <a:spcPts val="0"/>
              </a:spcAft>
              <a:buNone/>
            </a:pPr>
            <a:r>
              <a:rPr lang="en"/>
              <a:t>Submit LOA form,(Letter of Authorization)</a:t>
            </a:r>
            <a:endParaRPr/>
          </a:p>
          <a:p>
            <a:pPr marL="457200" lvl="0" indent="0" algn="l" rtl="0">
              <a:spcBef>
                <a:spcPts val="1600"/>
              </a:spcBef>
              <a:spcAft>
                <a:spcPts val="0"/>
              </a:spcAft>
              <a:buNone/>
            </a:pPr>
            <a:r>
              <a:rPr lang="en"/>
              <a:t>Submit phone bill</a:t>
            </a:r>
            <a:endParaRPr/>
          </a:p>
          <a:p>
            <a:pPr marL="0" lvl="0" indent="0" algn="l" rtl="0">
              <a:spcBef>
                <a:spcPts val="1600"/>
              </a:spcBef>
              <a:spcAft>
                <a:spcPts val="0"/>
              </a:spcAft>
              <a:buNone/>
            </a:pPr>
            <a:r>
              <a:rPr lang="en" b="1"/>
              <a:t>Send information regarding cutover and faxing instructions to key staff via email</a:t>
            </a:r>
            <a:endParaRPr b="1"/>
          </a:p>
          <a:p>
            <a:pPr marL="457200" lvl="0" indent="0" algn="l" rtl="0">
              <a:spcBef>
                <a:spcPts val="1600"/>
              </a:spcBef>
              <a:spcAft>
                <a:spcPts val="0"/>
              </a:spcAft>
              <a:buNone/>
            </a:pPr>
            <a:r>
              <a:rPr lang="en"/>
              <a:t>Notified administrative assistants at each building</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14" name="Google Shape;114;p22"/>
          <p:cNvPicPr preferRelativeResize="0"/>
          <p:nvPr/>
        </p:nvPicPr>
        <p:blipFill>
          <a:blip r:embed="rId3">
            <a:alphaModFix/>
          </a:blip>
          <a:stretch>
            <a:fillRect/>
          </a:stretch>
        </p:blipFill>
        <p:spPr>
          <a:xfrm>
            <a:off x="379225" y="1781850"/>
            <a:ext cx="2801550" cy="2375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35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t>Porting process:</a:t>
            </a:r>
            <a:endParaRPr b="1" i="1"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Send email to vendor with </a:t>
            </a:r>
            <a:r>
              <a:rPr lang="en-US" dirty="0"/>
              <a:t>port </a:t>
            </a:r>
            <a:r>
              <a:rPr lang="en" dirty="0"/>
              <a:t>number with LOA and most recent phone bill</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Get port date from vendor</a:t>
            </a:r>
            <a:br>
              <a:rPr lang="en" dirty="0"/>
            </a:br>
            <a:br>
              <a:rPr lang="en" dirty="0"/>
            </a:br>
            <a:r>
              <a:rPr lang="en" dirty="0"/>
              <a:t>Notify </a:t>
            </a:r>
            <a:r>
              <a:rPr lang="en-US" dirty="0"/>
              <a:t>building administrative assistants of date</a:t>
            </a:r>
            <a:endParaRPr dirty="0"/>
          </a:p>
          <a:p>
            <a:pPr marL="457200" lvl="0" indent="0" algn="l" rtl="0">
              <a:spcBef>
                <a:spcPts val="0"/>
              </a:spcBef>
              <a:spcAft>
                <a:spcPts val="0"/>
              </a:spcAft>
              <a:buNone/>
            </a:pPr>
            <a:endParaRPr dirty="0"/>
          </a:p>
          <a:p>
            <a:pPr marL="457200" lvl="0" indent="0" algn="l" rtl="0">
              <a:spcBef>
                <a:spcPts val="0"/>
              </a:spcBef>
              <a:spcAft>
                <a:spcPts val="0"/>
              </a:spcAft>
              <a:buNone/>
            </a:pPr>
            <a:r>
              <a:rPr lang="en" dirty="0"/>
              <a:t>Notification will be sent upon </a:t>
            </a:r>
            <a:r>
              <a:rPr lang="en-US" dirty="0"/>
              <a:t>port </a:t>
            </a:r>
            <a:r>
              <a:rPr lang="en" dirty="0"/>
              <a:t>completion</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641</Words>
  <Application>Microsoft Office PowerPoint</Application>
  <PresentationFormat>On-screen Show (16:9)</PresentationFormat>
  <Paragraphs>114</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Simple Light</vt:lpstr>
      <vt:lpstr>District Cloud Faxing Transition</vt:lpstr>
      <vt:lpstr>PowerPoint Presentation</vt:lpstr>
      <vt:lpstr>PowerPoint Presentation</vt:lpstr>
      <vt:lpstr>Supporting analog lines on premise</vt:lpstr>
      <vt:lpstr> </vt:lpstr>
      <vt:lpstr>School District of Holmen eGold Cloud fax plan cost  </vt:lpstr>
      <vt:lpstr>Cost comparison</vt:lpstr>
      <vt:lpstr> Implementation</vt:lpstr>
      <vt:lpstr>Porting process:  Send email to vendor with port number with LOA and most recent phone bill  Get port date from vendor  Notify building administrative assistants of date  Notification will be sent upon port completion</vt:lpstr>
      <vt:lpstr>eGold web interface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questions? 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Cloud Faxing Transition</dc:title>
  <cp:lastModifiedBy>Dave Truchan</cp:lastModifiedBy>
  <cp:revision>4</cp:revision>
  <dcterms:modified xsi:type="dcterms:W3CDTF">2020-02-21T15:31:09Z</dcterms:modified>
</cp:coreProperties>
</file>